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9" r:id="rId2"/>
    <p:sldId id="308" r:id="rId3"/>
    <p:sldId id="309" r:id="rId4"/>
    <p:sldId id="310" r:id="rId5"/>
    <p:sldId id="311" r:id="rId6"/>
    <p:sldId id="312" r:id="rId7"/>
    <p:sldId id="319" r:id="rId8"/>
    <p:sldId id="320" r:id="rId9"/>
    <p:sldId id="321" r:id="rId10"/>
    <p:sldId id="314" r:id="rId11"/>
    <p:sldId id="287" r:id="rId12"/>
    <p:sldId id="288" r:id="rId13"/>
    <p:sldId id="273" r:id="rId14"/>
    <p:sldId id="267" r:id="rId15"/>
    <p:sldId id="270" r:id="rId16"/>
    <p:sldId id="269" r:id="rId17"/>
    <p:sldId id="266" r:id="rId18"/>
    <p:sldId id="260" r:id="rId19"/>
    <p:sldId id="263" r:id="rId20"/>
    <p:sldId id="272" r:id="rId21"/>
    <p:sldId id="282" r:id="rId22"/>
    <p:sldId id="291" r:id="rId23"/>
    <p:sldId id="322" r:id="rId24"/>
    <p:sldId id="32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63" d="100"/>
          <a:sy n="63" d="100"/>
        </p:scale>
        <p:origin x="-138" y="-336"/>
      </p:cViewPr>
      <p:guideLst>
        <p:guide orient="horz" pos="2184"/>
        <p:guide pos="3840"/>
      </p:guideLst>
    </p:cSldViewPr>
  </p:slideViewPr>
  <p:notesTextViewPr>
    <p:cViewPr>
      <p:scale>
        <a:sx n="1" d="1"/>
        <a:sy n="1" d="1"/>
      </p:scale>
      <p:origin x="0" y="0"/>
    </p:cViewPr>
  </p:notesTextViewPr>
  <p:sorterViewPr>
    <p:cViewPr>
      <p:scale>
        <a:sx n="73" d="100"/>
        <a:sy n="73" d="100"/>
      </p:scale>
      <p:origin x="0" y="-5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E35A38-E40C-4366-9286-CB0DE4E31042}" type="datetimeFigureOut">
              <a:rPr lang="en-US" smtClean="0"/>
              <a:t>3/8/2017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8D977E-30A4-4766-A567-C0BFE4CC1854}" type="slidenum">
              <a:rPr lang="en-US" smtClean="0"/>
              <a:t>‹#›</a:t>
            </a:fld>
            <a:endParaRPr lang="en-US"/>
          </a:p>
        </p:txBody>
      </p:sp>
    </p:spTree>
    <p:extLst>
      <p:ext uri="{BB962C8B-B14F-4D97-AF65-F5344CB8AC3E}">
        <p14:creationId xmlns:p14="http://schemas.microsoft.com/office/powerpoint/2010/main" val="1223733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0E683B-BD7C-4A9D-9E40-D4FC194346DC}" type="slidenum">
              <a:rPr lang="en-US" smtClean="0"/>
              <a:t>1</a:t>
            </a:fld>
            <a:endParaRPr lang="en-US"/>
          </a:p>
        </p:txBody>
      </p:sp>
    </p:spTree>
    <p:extLst>
      <p:ext uri="{BB962C8B-B14F-4D97-AF65-F5344CB8AC3E}">
        <p14:creationId xmlns:p14="http://schemas.microsoft.com/office/powerpoint/2010/main" val="3311073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7B9961-6B57-4911-B29D-FFC282B232EA}"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30DA7-6D6B-402C-95B9-70220ED72EDB}" type="slidenum">
              <a:rPr lang="en-US" smtClean="0"/>
              <a:t>‹#›</a:t>
            </a:fld>
            <a:endParaRPr lang="en-US"/>
          </a:p>
        </p:txBody>
      </p:sp>
    </p:spTree>
    <p:extLst>
      <p:ext uri="{BB962C8B-B14F-4D97-AF65-F5344CB8AC3E}">
        <p14:creationId xmlns:p14="http://schemas.microsoft.com/office/powerpoint/2010/main" val="2622817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7B9961-6B57-4911-B29D-FFC282B232EA}"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30DA7-6D6B-402C-95B9-70220ED72EDB}" type="slidenum">
              <a:rPr lang="en-US" smtClean="0"/>
              <a:t>‹#›</a:t>
            </a:fld>
            <a:endParaRPr lang="en-US"/>
          </a:p>
        </p:txBody>
      </p:sp>
    </p:spTree>
    <p:extLst>
      <p:ext uri="{BB962C8B-B14F-4D97-AF65-F5344CB8AC3E}">
        <p14:creationId xmlns:p14="http://schemas.microsoft.com/office/powerpoint/2010/main" val="2177532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7B9961-6B57-4911-B29D-FFC282B232EA}"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30DA7-6D6B-402C-95B9-70220ED72EDB}" type="slidenum">
              <a:rPr lang="en-US" smtClean="0"/>
              <a:t>‹#›</a:t>
            </a:fld>
            <a:endParaRPr lang="en-US"/>
          </a:p>
        </p:txBody>
      </p:sp>
    </p:spTree>
    <p:extLst>
      <p:ext uri="{BB962C8B-B14F-4D97-AF65-F5344CB8AC3E}">
        <p14:creationId xmlns:p14="http://schemas.microsoft.com/office/powerpoint/2010/main" val="2745041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7B9961-6B57-4911-B29D-FFC282B232EA}"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30DA7-6D6B-402C-95B9-70220ED72EDB}" type="slidenum">
              <a:rPr lang="en-US" smtClean="0"/>
              <a:t>‹#›</a:t>
            </a:fld>
            <a:endParaRPr lang="en-US"/>
          </a:p>
        </p:txBody>
      </p:sp>
    </p:spTree>
    <p:extLst>
      <p:ext uri="{BB962C8B-B14F-4D97-AF65-F5344CB8AC3E}">
        <p14:creationId xmlns:p14="http://schemas.microsoft.com/office/powerpoint/2010/main" val="241225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F7B9961-6B57-4911-B29D-FFC282B232EA}"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30DA7-6D6B-402C-95B9-70220ED72EDB}" type="slidenum">
              <a:rPr lang="en-US" smtClean="0"/>
              <a:t>‹#›</a:t>
            </a:fld>
            <a:endParaRPr lang="en-US"/>
          </a:p>
        </p:txBody>
      </p:sp>
    </p:spTree>
    <p:extLst>
      <p:ext uri="{BB962C8B-B14F-4D97-AF65-F5344CB8AC3E}">
        <p14:creationId xmlns:p14="http://schemas.microsoft.com/office/powerpoint/2010/main" val="1061416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7B9961-6B57-4911-B29D-FFC282B232EA}" type="datetimeFigureOut">
              <a:rPr lang="en-US" smtClean="0"/>
              <a:t>3/8/2017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630DA7-6D6B-402C-95B9-70220ED72EDB}" type="slidenum">
              <a:rPr lang="en-US" smtClean="0"/>
              <a:t>‹#›</a:t>
            </a:fld>
            <a:endParaRPr lang="en-US"/>
          </a:p>
        </p:txBody>
      </p:sp>
    </p:spTree>
    <p:extLst>
      <p:ext uri="{BB962C8B-B14F-4D97-AF65-F5344CB8AC3E}">
        <p14:creationId xmlns:p14="http://schemas.microsoft.com/office/powerpoint/2010/main" val="2752307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7B9961-6B57-4911-B29D-FFC282B232EA}" type="datetimeFigureOut">
              <a:rPr lang="en-US" smtClean="0"/>
              <a:t>3/8/2017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630DA7-6D6B-402C-95B9-70220ED72EDB}" type="slidenum">
              <a:rPr lang="en-US" smtClean="0"/>
              <a:t>‹#›</a:t>
            </a:fld>
            <a:endParaRPr lang="en-US"/>
          </a:p>
        </p:txBody>
      </p:sp>
    </p:spTree>
    <p:extLst>
      <p:ext uri="{BB962C8B-B14F-4D97-AF65-F5344CB8AC3E}">
        <p14:creationId xmlns:p14="http://schemas.microsoft.com/office/powerpoint/2010/main" val="218000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7B9961-6B57-4911-B29D-FFC282B232EA}" type="datetimeFigureOut">
              <a:rPr lang="en-US" smtClean="0"/>
              <a:t>3/8/2017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630DA7-6D6B-402C-95B9-70220ED72EDB}" type="slidenum">
              <a:rPr lang="en-US" smtClean="0"/>
              <a:t>‹#›</a:t>
            </a:fld>
            <a:endParaRPr lang="en-US"/>
          </a:p>
        </p:txBody>
      </p:sp>
    </p:spTree>
    <p:extLst>
      <p:ext uri="{BB962C8B-B14F-4D97-AF65-F5344CB8AC3E}">
        <p14:creationId xmlns:p14="http://schemas.microsoft.com/office/powerpoint/2010/main" val="3390885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7B9961-6B57-4911-B29D-FFC282B232EA}" type="datetimeFigureOut">
              <a:rPr lang="en-US" smtClean="0"/>
              <a:t>3/8/2017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630DA7-6D6B-402C-95B9-70220ED72EDB}" type="slidenum">
              <a:rPr lang="en-US" smtClean="0"/>
              <a:t>‹#›</a:t>
            </a:fld>
            <a:endParaRPr lang="en-US"/>
          </a:p>
        </p:txBody>
      </p:sp>
    </p:spTree>
    <p:extLst>
      <p:ext uri="{BB962C8B-B14F-4D97-AF65-F5344CB8AC3E}">
        <p14:creationId xmlns:p14="http://schemas.microsoft.com/office/powerpoint/2010/main" val="1016270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F7B9961-6B57-4911-B29D-FFC282B232EA}" type="datetimeFigureOut">
              <a:rPr lang="en-US" smtClean="0"/>
              <a:t>3/8/2017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630DA7-6D6B-402C-95B9-70220ED72EDB}" type="slidenum">
              <a:rPr lang="en-US" smtClean="0"/>
              <a:t>‹#›</a:t>
            </a:fld>
            <a:endParaRPr lang="en-US"/>
          </a:p>
        </p:txBody>
      </p:sp>
    </p:spTree>
    <p:extLst>
      <p:ext uri="{BB962C8B-B14F-4D97-AF65-F5344CB8AC3E}">
        <p14:creationId xmlns:p14="http://schemas.microsoft.com/office/powerpoint/2010/main" val="2007710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F7B9961-6B57-4911-B29D-FFC282B232EA}" type="datetimeFigureOut">
              <a:rPr lang="en-US" smtClean="0"/>
              <a:t>3/8/2017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630DA7-6D6B-402C-95B9-70220ED72EDB}" type="slidenum">
              <a:rPr lang="en-US" smtClean="0"/>
              <a:t>‹#›</a:t>
            </a:fld>
            <a:endParaRPr lang="en-US"/>
          </a:p>
        </p:txBody>
      </p:sp>
    </p:spTree>
    <p:extLst>
      <p:ext uri="{BB962C8B-B14F-4D97-AF65-F5344CB8AC3E}">
        <p14:creationId xmlns:p14="http://schemas.microsoft.com/office/powerpoint/2010/main" val="150426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7B9961-6B57-4911-B29D-FFC282B232EA}" type="datetimeFigureOut">
              <a:rPr lang="en-US" smtClean="0"/>
              <a:t>3/8/2017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630DA7-6D6B-402C-95B9-70220ED72EDB}" type="slidenum">
              <a:rPr lang="en-US" smtClean="0"/>
              <a:t>‹#›</a:t>
            </a:fld>
            <a:endParaRPr lang="en-US"/>
          </a:p>
        </p:txBody>
      </p:sp>
    </p:spTree>
    <p:extLst>
      <p:ext uri="{BB962C8B-B14F-4D97-AF65-F5344CB8AC3E}">
        <p14:creationId xmlns:p14="http://schemas.microsoft.com/office/powerpoint/2010/main" val="2474921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12192000" cy="1976437"/>
          </a:xfrm>
        </p:spPr>
        <p:txBody>
          <a:bodyPr>
            <a:noAutofit/>
          </a:bodyPr>
          <a:lstStyle/>
          <a:p>
            <a:r>
              <a:rPr lang="en-IN" sz="4000" dirty="0" smtClean="0">
                <a:latin typeface="FreightSans Light" panose="02000606030000020004" pitchFamily="2" charset="0"/>
              </a:rPr>
              <a:t>Climate Change &amp; Urban Planning </a:t>
            </a:r>
            <a:br>
              <a:rPr lang="en-IN" sz="4000" dirty="0" smtClean="0">
                <a:latin typeface="FreightSans Light" panose="02000606030000020004" pitchFamily="2" charset="0"/>
              </a:rPr>
            </a:br>
            <a:endParaRPr lang="en-GB" sz="2800" dirty="0">
              <a:latin typeface="FreightSans Light" panose="02000606030000020004" pitchFamily="2" charset="0"/>
            </a:endParaRPr>
          </a:p>
        </p:txBody>
      </p:sp>
      <p:sp>
        <p:nvSpPr>
          <p:cNvPr id="3" name="Subtitle 2"/>
          <p:cNvSpPr>
            <a:spLocks noGrp="1"/>
          </p:cNvSpPr>
          <p:nvPr>
            <p:ph type="subTitle" idx="1"/>
          </p:nvPr>
        </p:nvSpPr>
        <p:spPr>
          <a:xfrm>
            <a:off x="0" y="3994945"/>
            <a:ext cx="12192000" cy="770467"/>
          </a:xfrm>
        </p:spPr>
        <p:txBody>
          <a:bodyPr>
            <a:normAutofit/>
          </a:bodyPr>
          <a:lstStyle/>
          <a:p>
            <a:r>
              <a:rPr lang="en-IN" dirty="0" smtClean="0">
                <a:solidFill>
                  <a:srgbClr val="990000"/>
                </a:solidFill>
                <a:latin typeface="FreightSans Light" panose="02000606030000020004" pitchFamily="2" charset="0"/>
              </a:rPr>
              <a:t>Indian Institute for Human Settlements</a:t>
            </a:r>
            <a:endParaRPr lang="en-GB" dirty="0">
              <a:solidFill>
                <a:srgbClr val="990000"/>
              </a:solidFill>
              <a:latin typeface="FreightSans Light" panose="02000606030000020004" pitchFamily="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219" y="99107"/>
            <a:ext cx="1331332" cy="1023256"/>
          </a:xfrm>
          <a:prstGeom prst="rect">
            <a:avLst/>
          </a:prstGeom>
        </p:spPr>
      </p:pic>
    </p:spTree>
    <p:extLst>
      <p:ext uri="{BB962C8B-B14F-4D97-AF65-F5344CB8AC3E}">
        <p14:creationId xmlns:p14="http://schemas.microsoft.com/office/powerpoint/2010/main" val="1689260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a:t>
            </a:r>
            <a:endParaRPr lang="en-US" dirty="0"/>
          </a:p>
        </p:txBody>
      </p:sp>
      <p:sp>
        <p:nvSpPr>
          <p:cNvPr id="3" name="Content Placeholder 2"/>
          <p:cNvSpPr>
            <a:spLocks noGrp="1"/>
          </p:cNvSpPr>
          <p:nvPr>
            <p:ph idx="1"/>
          </p:nvPr>
        </p:nvSpPr>
        <p:spPr/>
        <p:txBody>
          <a:bodyPr/>
          <a:lstStyle/>
          <a:p>
            <a:r>
              <a:rPr lang="en-US" dirty="0" smtClean="0"/>
              <a:t>Urban relocation risk</a:t>
            </a:r>
            <a:endParaRPr lang="en-US" dirty="0"/>
          </a:p>
        </p:txBody>
      </p:sp>
    </p:spTree>
    <p:extLst>
      <p:ext uri="{BB962C8B-B14F-4D97-AF65-F5344CB8AC3E}">
        <p14:creationId xmlns:p14="http://schemas.microsoft.com/office/powerpoint/2010/main" val="774405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image05.jpg"/>
          <p:cNvPicPr/>
          <p:nvPr/>
        </p:nvPicPr>
        <p:blipFill>
          <a:blip r:embed="rId2" cstate="print">
            <a:extLst>
              <a:ext uri="{28A0092B-C50C-407E-A947-70E740481C1C}">
                <a14:useLocalDpi xmlns:a14="http://schemas.microsoft.com/office/drawing/2010/main" val="0"/>
              </a:ext>
            </a:extLst>
          </a:blip>
          <a:srcRect/>
          <a:stretch>
            <a:fillRect/>
          </a:stretch>
        </p:blipFill>
        <p:spPr>
          <a:xfrm>
            <a:off x="1633472" y="0"/>
            <a:ext cx="9072627" cy="6858000"/>
          </a:xfrm>
          <a:prstGeom prst="rect">
            <a:avLst/>
          </a:prstGeom>
          <a:ln/>
        </p:spPr>
      </p:pic>
    </p:spTree>
    <p:extLst>
      <p:ext uri="{BB962C8B-B14F-4D97-AF65-F5344CB8AC3E}">
        <p14:creationId xmlns:p14="http://schemas.microsoft.com/office/powerpoint/2010/main" val="2237076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image07.jpg"/>
          <p:cNvPicPr/>
          <p:nvPr/>
        </p:nvPicPr>
        <p:blipFill>
          <a:blip r:embed="rId2">
            <a:extLst>
              <a:ext uri="{28A0092B-C50C-407E-A947-70E740481C1C}">
                <a14:useLocalDpi xmlns:a14="http://schemas.microsoft.com/office/drawing/2010/main" val="0"/>
              </a:ext>
            </a:extLst>
          </a:blip>
          <a:srcRect/>
          <a:stretch>
            <a:fillRect/>
          </a:stretch>
        </p:blipFill>
        <p:spPr>
          <a:xfrm>
            <a:off x="1485900" y="0"/>
            <a:ext cx="9258300" cy="6858000"/>
          </a:xfrm>
          <a:prstGeom prst="rect">
            <a:avLst/>
          </a:prstGeom>
          <a:ln/>
        </p:spPr>
      </p:pic>
    </p:spTree>
    <p:extLst>
      <p:ext uri="{BB962C8B-B14F-4D97-AF65-F5344CB8AC3E}">
        <p14:creationId xmlns:p14="http://schemas.microsoft.com/office/powerpoint/2010/main" val="1466024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016" y="0"/>
            <a:ext cx="10287968" cy="6858000"/>
          </a:xfrm>
          <a:prstGeom prst="rect">
            <a:avLst/>
          </a:prstGeom>
        </p:spPr>
      </p:pic>
    </p:spTree>
    <p:extLst>
      <p:ext uri="{BB962C8B-B14F-4D97-AF65-F5344CB8AC3E}">
        <p14:creationId xmlns:p14="http://schemas.microsoft.com/office/powerpoint/2010/main" val="1355541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C:\Users\Sushmitha.test2\Downloads\DSCN0153.JPG"/>
          <p:cNvPicPr/>
          <p:nvPr/>
        </p:nvPicPr>
        <p:blipFill rotWithShape="1">
          <a:blip r:embed="rId2" cstate="print">
            <a:extLst>
              <a:ext uri="{28A0092B-C50C-407E-A947-70E740481C1C}">
                <a14:useLocalDpi xmlns:a14="http://schemas.microsoft.com/office/drawing/2010/main" val="0"/>
              </a:ext>
            </a:extLst>
          </a:blip>
          <a:srcRect b="6256"/>
          <a:stretch/>
        </p:blipFill>
        <p:spPr bwMode="auto">
          <a:xfrm>
            <a:off x="1554422" y="0"/>
            <a:ext cx="9170727" cy="6858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398799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70147" y="1145428"/>
            <a:ext cx="6871281" cy="4580423"/>
          </a:xfrm>
          <a:prstGeom prst="rect">
            <a:avLst/>
          </a:prstGeom>
        </p:spPr>
      </p:pic>
    </p:spTree>
    <p:extLst>
      <p:ext uri="{BB962C8B-B14F-4D97-AF65-F5344CB8AC3E}">
        <p14:creationId xmlns:p14="http://schemas.microsoft.com/office/powerpoint/2010/main" val="4239767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C:\Users\Sushmitha.test2\Downloads\DSCN012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1450" y="0"/>
            <a:ext cx="9207500" cy="6858000"/>
          </a:xfrm>
          <a:prstGeom prst="rect">
            <a:avLst/>
          </a:prstGeom>
          <a:noFill/>
          <a:ln>
            <a:noFill/>
          </a:ln>
        </p:spPr>
      </p:pic>
    </p:spTree>
    <p:extLst>
      <p:ext uri="{BB962C8B-B14F-4D97-AF65-F5344CB8AC3E}">
        <p14:creationId xmlns:p14="http://schemas.microsoft.com/office/powerpoint/2010/main" val="1030685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image03.jpg"/>
          <p:cNvPicPr/>
          <p:nvPr/>
        </p:nvPicPr>
        <p:blipFill>
          <a:blip r:embed="rId2">
            <a:extLst>
              <a:ext uri="{28A0092B-C50C-407E-A947-70E740481C1C}">
                <a14:useLocalDpi xmlns:a14="http://schemas.microsoft.com/office/drawing/2010/main" val="0"/>
              </a:ext>
            </a:extLst>
          </a:blip>
          <a:srcRect/>
          <a:stretch>
            <a:fillRect/>
          </a:stretch>
        </p:blipFill>
        <p:spPr>
          <a:xfrm rot="5400000">
            <a:off x="826136" y="730884"/>
            <a:ext cx="6858001" cy="5396231"/>
          </a:xfrm>
          <a:prstGeom prst="rect">
            <a:avLst/>
          </a:prstGeom>
          <a:ln/>
        </p:spPr>
      </p:pic>
    </p:spTree>
    <p:extLst>
      <p:ext uri="{BB962C8B-B14F-4D97-AF65-F5344CB8AC3E}">
        <p14:creationId xmlns:p14="http://schemas.microsoft.com/office/powerpoint/2010/main" val="35094148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00089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399440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nature of </a:t>
            </a:r>
            <a:r>
              <a:rPr lang="en-US" dirty="0" smtClean="0"/>
              <a:t>the “challenge”</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t>We are confronted with a diverse set of ecosystems, a range of risks, climatic and non-climatic exposures, differential vulnerability profiles and various institutional regimes. </a:t>
            </a:r>
          </a:p>
          <a:p>
            <a:pPr lvl="0"/>
            <a:r>
              <a:rPr lang="en-US" dirty="0"/>
              <a:t>We are also witnessing major livelihood transitions that are taking place in these diverse ecosystems, which are expected to intensify and prospectively are expected to take place around the dynamic rural-urban continuum, coupled with future incremental urbanization. </a:t>
            </a:r>
          </a:p>
          <a:p>
            <a:pPr lvl="0"/>
            <a:r>
              <a:rPr lang="en-US" dirty="0"/>
              <a:t>This emerging dynamics, across the rural-urban continuum, will create pockets that are representative of a massive concentration of historical and emergent risks, which are expected to be compounded with climatic variability.</a:t>
            </a:r>
          </a:p>
          <a:p>
            <a:pPr lvl="0"/>
            <a:r>
              <a:rPr lang="en-US" dirty="0"/>
              <a:t>Additionally, a significant population still lives in extreme poverty and are highly vulnerable to both everyday risk, risks from extreme events and risks from dynamic environmental changes.</a:t>
            </a:r>
          </a:p>
          <a:p>
            <a:pPr lvl="0"/>
            <a:r>
              <a:rPr lang="en-US" dirty="0"/>
              <a:t>Simultaneously, there exists serious institutional and governance challenges, compounded by contested growth dynamics, rural-urban migration and contested domains and fluxes on the binaries of informality and formality.</a:t>
            </a:r>
          </a:p>
          <a:p>
            <a:endParaRPr lang="en-US" dirty="0"/>
          </a:p>
        </p:txBody>
      </p:sp>
    </p:spTree>
    <p:extLst>
      <p:ext uri="{BB962C8B-B14F-4D97-AF65-F5344CB8AC3E}">
        <p14:creationId xmlns:p14="http://schemas.microsoft.com/office/powerpoint/2010/main" val="1005166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016" y="0"/>
            <a:ext cx="10287968" cy="6858000"/>
          </a:xfrm>
          <a:prstGeom prst="rect">
            <a:avLst/>
          </a:prstGeom>
        </p:spPr>
      </p:pic>
    </p:spTree>
    <p:extLst>
      <p:ext uri="{BB962C8B-B14F-4D97-AF65-F5344CB8AC3E}">
        <p14:creationId xmlns:p14="http://schemas.microsoft.com/office/powerpoint/2010/main" val="21070471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58790020"/>
              </p:ext>
            </p:extLst>
          </p:nvPr>
        </p:nvGraphicFramePr>
        <p:xfrm>
          <a:off x="2014538" y="307880"/>
          <a:ext cx="8162924" cy="1694890"/>
        </p:xfrm>
        <a:graphic>
          <a:graphicData uri="http://schemas.openxmlformats.org/drawingml/2006/table">
            <a:tbl>
              <a:tblPr>
                <a:tableStyleId>{5C22544A-7EE6-4342-B048-85BDC9FD1C3A}</a:tableStyleId>
              </a:tblPr>
              <a:tblGrid>
                <a:gridCol w="2040731">
                  <a:extLst>
                    <a:ext uri="{9D8B030D-6E8A-4147-A177-3AD203B41FA5}">
                      <a16:colId xmlns:a16="http://schemas.microsoft.com/office/drawing/2014/main" xmlns="" val="3707986347"/>
                    </a:ext>
                  </a:extLst>
                </a:gridCol>
                <a:gridCol w="2040731">
                  <a:extLst>
                    <a:ext uri="{9D8B030D-6E8A-4147-A177-3AD203B41FA5}">
                      <a16:colId xmlns:a16="http://schemas.microsoft.com/office/drawing/2014/main" xmlns="" val="3296274603"/>
                    </a:ext>
                  </a:extLst>
                </a:gridCol>
                <a:gridCol w="2040731">
                  <a:extLst>
                    <a:ext uri="{9D8B030D-6E8A-4147-A177-3AD203B41FA5}">
                      <a16:colId xmlns:a16="http://schemas.microsoft.com/office/drawing/2014/main" xmlns="" val="3201768905"/>
                    </a:ext>
                  </a:extLst>
                </a:gridCol>
                <a:gridCol w="2040731">
                  <a:extLst>
                    <a:ext uri="{9D8B030D-6E8A-4147-A177-3AD203B41FA5}">
                      <a16:colId xmlns:a16="http://schemas.microsoft.com/office/drawing/2014/main" xmlns="" val="2099494535"/>
                    </a:ext>
                  </a:extLst>
                </a:gridCol>
              </a:tblGrid>
              <a:tr h="426948">
                <a:tc>
                  <a:txBody>
                    <a:bodyPr/>
                    <a:lstStyle/>
                    <a:p>
                      <a:pPr marL="0" marR="0">
                        <a:lnSpc>
                          <a:spcPct val="107000"/>
                        </a:lnSpc>
                        <a:spcBef>
                          <a:spcPts val="0"/>
                        </a:spcBef>
                        <a:spcAft>
                          <a:spcPts val="0"/>
                        </a:spcAft>
                      </a:pPr>
                      <a:r>
                        <a:rPr lang="en-GB" sz="1800" dirty="0">
                          <a:effectLst/>
                          <a:latin typeface="FreightSans Light" panose="02000606030000020004" pitchFamily="2" charset="0"/>
                        </a:rPr>
                        <a:t>↓Benefits | Costs→ </a:t>
                      </a:r>
                      <a:endParaRPr lang="en-US" sz="1800" dirty="0">
                        <a:effectLst/>
                        <a:latin typeface="FreightSans Light" panose="02000606030000020004" pitchFamily="2" charset="0"/>
                        <a:ea typeface="DejaVu Sans"/>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GB" sz="1800" dirty="0">
                          <a:effectLst/>
                          <a:latin typeface="FreightSans Light" panose="02000606030000020004" pitchFamily="2" charset="0"/>
                        </a:rPr>
                        <a:t>Low</a:t>
                      </a:r>
                      <a:endParaRPr lang="en-US" sz="1800" dirty="0">
                        <a:effectLst/>
                        <a:latin typeface="FreightSans Light" panose="02000606030000020004" pitchFamily="2" charset="0"/>
                        <a:ea typeface="DejaVu Sans"/>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GB" sz="1800">
                          <a:effectLst/>
                          <a:latin typeface="FreightSans Light" panose="02000606030000020004" pitchFamily="2" charset="0"/>
                        </a:rPr>
                        <a:t>Medium</a:t>
                      </a:r>
                      <a:endParaRPr lang="en-US" sz="1800">
                        <a:effectLst/>
                        <a:latin typeface="FreightSans Light" panose="02000606030000020004" pitchFamily="2" charset="0"/>
                        <a:ea typeface="DejaVu Sans"/>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GB" sz="1800" dirty="0">
                          <a:effectLst/>
                          <a:latin typeface="FreightSans Light" panose="02000606030000020004" pitchFamily="2" charset="0"/>
                        </a:rPr>
                        <a:t>High</a:t>
                      </a:r>
                      <a:endParaRPr lang="en-US" sz="1800" dirty="0">
                        <a:effectLst/>
                        <a:latin typeface="FreightSans Light" panose="02000606030000020004" pitchFamily="2" charset="0"/>
                        <a:ea typeface="DejaVu Sans"/>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792914886"/>
                  </a:ext>
                </a:extLst>
              </a:tr>
              <a:tr h="297226">
                <a:tc>
                  <a:txBody>
                    <a:bodyPr/>
                    <a:lstStyle/>
                    <a:p>
                      <a:pPr marL="0" marR="0">
                        <a:lnSpc>
                          <a:spcPct val="107000"/>
                        </a:lnSpc>
                        <a:spcBef>
                          <a:spcPts val="0"/>
                        </a:spcBef>
                        <a:spcAft>
                          <a:spcPts val="0"/>
                        </a:spcAft>
                      </a:pPr>
                      <a:r>
                        <a:rPr lang="en-GB" sz="1800">
                          <a:effectLst/>
                          <a:latin typeface="FreightSans Light" panose="02000606030000020004" pitchFamily="2" charset="0"/>
                        </a:rPr>
                        <a:t>High</a:t>
                      </a:r>
                      <a:endParaRPr lang="en-US" sz="1800">
                        <a:effectLst/>
                        <a:latin typeface="FreightSans Light" panose="02000606030000020004" pitchFamily="2" charset="0"/>
                        <a:ea typeface="DejaVu Sans"/>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GB" sz="1800" b="1">
                          <a:effectLst/>
                          <a:latin typeface="FreightSans Light" panose="02000606030000020004" pitchFamily="2" charset="0"/>
                        </a:rPr>
                        <a:t>BEST OUTCOME</a:t>
                      </a:r>
                      <a:endParaRPr lang="en-US" sz="1800" b="1">
                        <a:effectLst/>
                        <a:latin typeface="FreightSans Light" panose="02000606030000020004" pitchFamily="2" charset="0"/>
                        <a:ea typeface="DejaVu Sans"/>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GB" sz="1800" b="1">
                          <a:effectLst/>
                          <a:latin typeface="FreightSans Light" panose="02000606030000020004" pitchFamily="2" charset="0"/>
                        </a:rPr>
                        <a:t> </a:t>
                      </a:r>
                      <a:endParaRPr lang="en-US" sz="1800" b="1">
                        <a:effectLst/>
                        <a:latin typeface="FreightSans Light" panose="02000606030000020004" pitchFamily="2" charset="0"/>
                        <a:ea typeface="DejaVu Sans"/>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GB" sz="1800" b="1">
                          <a:effectLst/>
                          <a:latin typeface="FreightSans Light" panose="02000606030000020004" pitchFamily="2" charset="0"/>
                        </a:rPr>
                        <a:t> </a:t>
                      </a:r>
                      <a:endParaRPr lang="en-US" sz="1800" b="1">
                        <a:effectLst/>
                        <a:latin typeface="FreightSans Light" panose="02000606030000020004" pitchFamily="2" charset="0"/>
                        <a:ea typeface="DejaVu Sans"/>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47929799"/>
                  </a:ext>
                </a:extLst>
              </a:tr>
              <a:tr h="297226">
                <a:tc>
                  <a:txBody>
                    <a:bodyPr/>
                    <a:lstStyle/>
                    <a:p>
                      <a:pPr marL="0" marR="0">
                        <a:lnSpc>
                          <a:spcPct val="107000"/>
                        </a:lnSpc>
                        <a:spcBef>
                          <a:spcPts val="0"/>
                        </a:spcBef>
                        <a:spcAft>
                          <a:spcPts val="0"/>
                        </a:spcAft>
                      </a:pPr>
                      <a:r>
                        <a:rPr lang="en-GB" sz="1800">
                          <a:effectLst/>
                          <a:latin typeface="FreightSans Light" panose="02000606030000020004" pitchFamily="2" charset="0"/>
                        </a:rPr>
                        <a:t>Medium</a:t>
                      </a:r>
                      <a:endParaRPr lang="en-US" sz="1800">
                        <a:effectLst/>
                        <a:latin typeface="FreightSans Light" panose="02000606030000020004" pitchFamily="2" charset="0"/>
                        <a:ea typeface="DejaVu Sans"/>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GB" sz="1800" b="1">
                          <a:effectLst/>
                          <a:latin typeface="FreightSans Light" panose="02000606030000020004" pitchFamily="2" charset="0"/>
                        </a:rPr>
                        <a:t> </a:t>
                      </a:r>
                      <a:endParaRPr lang="en-US" sz="1800" b="1">
                        <a:effectLst/>
                        <a:latin typeface="FreightSans Light" panose="02000606030000020004" pitchFamily="2" charset="0"/>
                        <a:ea typeface="DejaVu Sans"/>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GB" sz="1800" b="1">
                          <a:effectLst/>
                          <a:latin typeface="FreightSans Light" panose="02000606030000020004" pitchFamily="2" charset="0"/>
                        </a:rPr>
                        <a:t> </a:t>
                      </a:r>
                      <a:endParaRPr lang="en-US" sz="1800" b="1">
                        <a:effectLst/>
                        <a:latin typeface="FreightSans Light" panose="02000606030000020004" pitchFamily="2" charset="0"/>
                        <a:ea typeface="DejaVu Sans"/>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GB" sz="1800" b="1">
                          <a:effectLst/>
                          <a:latin typeface="FreightSans Light" panose="02000606030000020004" pitchFamily="2" charset="0"/>
                        </a:rPr>
                        <a:t> </a:t>
                      </a:r>
                      <a:endParaRPr lang="en-US" sz="1800" b="1">
                        <a:effectLst/>
                        <a:latin typeface="FreightSans Light" panose="02000606030000020004" pitchFamily="2" charset="0"/>
                        <a:ea typeface="DejaVu Sans"/>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25345350"/>
                  </a:ext>
                </a:extLst>
              </a:tr>
              <a:tr h="426948">
                <a:tc>
                  <a:txBody>
                    <a:bodyPr/>
                    <a:lstStyle/>
                    <a:p>
                      <a:pPr marL="0" marR="0">
                        <a:lnSpc>
                          <a:spcPct val="107000"/>
                        </a:lnSpc>
                        <a:spcBef>
                          <a:spcPts val="0"/>
                        </a:spcBef>
                        <a:spcAft>
                          <a:spcPts val="0"/>
                        </a:spcAft>
                      </a:pPr>
                      <a:r>
                        <a:rPr lang="en-GB" sz="1800" dirty="0">
                          <a:effectLst/>
                          <a:latin typeface="FreightSans Light" panose="02000606030000020004" pitchFamily="2" charset="0"/>
                        </a:rPr>
                        <a:t>Low</a:t>
                      </a:r>
                      <a:endParaRPr lang="en-US" sz="1800" dirty="0">
                        <a:effectLst/>
                        <a:latin typeface="FreightSans Light" panose="02000606030000020004" pitchFamily="2" charset="0"/>
                        <a:ea typeface="DejaVu Sans"/>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GB" sz="1800" b="1" dirty="0">
                          <a:effectLst/>
                          <a:latin typeface="FreightSans Light" panose="02000606030000020004" pitchFamily="2" charset="0"/>
                        </a:rPr>
                        <a:t> </a:t>
                      </a:r>
                      <a:endParaRPr lang="en-US" sz="1800" b="1" dirty="0">
                        <a:effectLst/>
                        <a:latin typeface="FreightSans Light" panose="02000606030000020004" pitchFamily="2" charset="0"/>
                        <a:ea typeface="DejaVu Sans"/>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GB" sz="1800" b="1" dirty="0">
                          <a:effectLst/>
                          <a:latin typeface="FreightSans Light" panose="02000606030000020004" pitchFamily="2" charset="0"/>
                        </a:rPr>
                        <a:t> </a:t>
                      </a:r>
                      <a:endParaRPr lang="en-US" sz="1800" b="1" dirty="0">
                        <a:effectLst/>
                        <a:latin typeface="FreightSans Light" panose="02000606030000020004" pitchFamily="2" charset="0"/>
                        <a:ea typeface="DejaVu Sans"/>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GB" sz="1800" b="1" dirty="0">
                          <a:effectLst/>
                          <a:latin typeface="FreightSans Light" panose="02000606030000020004" pitchFamily="2" charset="0"/>
                        </a:rPr>
                        <a:t>WORST OUTCOME</a:t>
                      </a:r>
                      <a:endParaRPr lang="en-US" sz="1800" b="1" dirty="0">
                        <a:effectLst/>
                        <a:latin typeface="FreightSans Light" panose="02000606030000020004" pitchFamily="2" charset="0"/>
                        <a:ea typeface="DejaVu Sans"/>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358284445"/>
                  </a:ext>
                </a:extLst>
              </a:tr>
            </a:tbl>
          </a:graphicData>
        </a:graphic>
      </p:graphicFrame>
      <p:pic>
        <p:nvPicPr>
          <p:cNvPr id="3" name="image05.png"/>
          <p:cNvPicPr/>
          <p:nvPr/>
        </p:nvPicPr>
        <p:blipFill>
          <a:blip r:embed="rId2"/>
          <a:srcRect/>
          <a:stretch>
            <a:fillRect/>
          </a:stretch>
        </p:blipFill>
        <p:spPr>
          <a:xfrm>
            <a:off x="608330" y="2538684"/>
            <a:ext cx="5153841" cy="3484745"/>
          </a:xfrm>
          <a:prstGeom prst="rect">
            <a:avLst/>
          </a:prstGeom>
          <a:ln/>
        </p:spPr>
      </p:pic>
      <p:pic>
        <p:nvPicPr>
          <p:cNvPr id="4" name="image07.png"/>
          <p:cNvPicPr/>
          <p:nvPr/>
        </p:nvPicPr>
        <p:blipFill>
          <a:blip r:embed="rId3"/>
          <a:srcRect/>
          <a:stretch>
            <a:fillRect/>
          </a:stretch>
        </p:blipFill>
        <p:spPr>
          <a:xfrm>
            <a:off x="6234565" y="2538683"/>
            <a:ext cx="5318806" cy="3484745"/>
          </a:xfrm>
          <a:prstGeom prst="rect">
            <a:avLst/>
          </a:prstGeom>
          <a:ln/>
        </p:spPr>
      </p:pic>
    </p:spTree>
    <p:extLst>
      <p:ext uri="{BB962C8B-B14F-4D97-AF65-F5344CB8AC3E}">
        <p14:creationId xmlns:p14="http://schemas.microsoft.com/office/powerpoint/2010/main" val="6793789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08.png"/>
          <p:cNvPicPr/>
          <p:nvPr/>
        </p:nvPicPr>
        <p:blipFill>
          <a:blip r:embed="rId2"/>
          <a:srcRect/>
          <a:stretch>
            <a:fillRect/>
          </a:stretch>
        </p:blipFill>
        <p:spPr>
          <a:xfrm>
            <a:off x="6234565" y="2538681"/>
            <a:ext cx="5318806" cy="3484745"/>
          </a:xfrm>
          <a:prstGeom prst="rect">
            <a:avLst/>
          </a:prstGeom>
          <a:ln/>
        </p:spPr>
      </p:pic>
      <p:pic>
        <p:nvPicPr>
          <p:cNvPr id="7" name="image06.png"/>
          <p:cNvPicPr/>
          <p:nvPr/>
        </p:nvPicPr>
        <p:blipFill>
          <a:blip r:embed="rId3"/>
          <a:srcRect/>
          <a:stretch>
            <a:fillRect/>
          </a:stretch>
        </p:blipFill>
        <p:spPr>
          <a:xfrm>
            <a:off x="608330" y="2538682"/>
            <a:ext cx="5153841" cy="3484745"/>
          </a:xfrm>
          <a:prstGeom prst="rect">
            <a:avLst/>
          </a:prstGeom>
          <a:ln/>
        </p:spPr>
      </p:pic>
      <p:graphicFrame>
        <p:nvGraphicFramePr>
          <p:cNvPr id="2" name="Table 1"/>
          <p:cNvGraphicFramePr>
            <a:graphicFrameLocks noGrp="1"/>
          </p:cNvGraphicFramePr>
          <p:nvPr/>
        </p:nvGraphicFramePr>
        <p:xfrm>
          <a:off x="2014538" y="307880"/>
          <a:ext cx="8162924" cy="1694890"/>
        </p:xfrm>
        <a:graphic>
          <a:graphicData uri="http://schemas.openxmlformats.org/drawingml/2006/table">
            <a:tbl>
              <a:tblPr>
                <a:tableStyleId>{5C22544A-7EE6-4342-B048-85BDC9FD1C3A}</a:tableStyleId>
              </a:tblPr>
              <a:tblGrid>
                <a:gridCol w="2040731">
                  <a:extLst>
                    <a:ext uri="{9D8B030D-6E8A-4147-A177-3AD203B41FA5}">
                      <a16:colId xmlns:a16="http://schemas.microsoft.com/office/drawing/2014/main" xmlns="" val="3707986347"/>
                    </a:ext>
                  </a:extLst>
                </a:gridCol>
                <a:gridCol w="2040731">
                  <a:extLst>
                    <a:ext uri="{9D8B030D-6E8A-4147-A177-3AD203B41FA5}">
                      <a16:colId xmlns:a16="http://schemas.microsoft.com/office/drawing/2014/main" xmlns="" val="3296274603"/>
                    </a:ext>
                  </a:extLst>
                </a:gridCol>
                <a:gridCol w="2040731">
                  <a:extLst>
                    <a:ext uri="{9D8B030D-6E8A-4147-A177-3AD203B41FA5}">
                      <a16:colId xmlns:a16="http://schemas.microsoft.com/office/drawing/2014/main" xmlns="" val="3201768905"/>
                    </a:ext>
                  </a:extLst>
                </a:gridCol>
                <a:gridCol w="2040731">
                  <a:extLst>
                    <a:ext uri="{9D8B030D-6E8A-4147-A177-3AD203B41FA5}">
                      <a16:colId xmlns:a16="http://schemas.microsoft.com/office/drawing/2014/main" xmlns="" val="2099494535"/>
                    </a:ext>
                  </a:extLst>
                </a:gridCol>
              </a:tblGrid>
              <a:tr h="426948">
                <a:tc>
                  <a:txBody>
                    <a:bodyPr/>
                    <a:lstStyle/>
                    <a:p>
                      <a:pPr marL="0" marR="0">
                        <a:lnSpc>
                          <a:spcPct val="107000"/>
                        </a:lnSpc>
                        <a:spcBef>
                          <a:spcPts val="0"/>
                        </a:spcBef>
                        <a:spcAft>
                          <a:spcPts val="0"/>
                        </a:spcAft>
                      </a:pPr>
                      <a:r>
                        <a:rPr lang="en-GB" sz="1800" dirty="0">
                          <a:effectLst/>
                          <a:latin typeface="FreightSans Light" panose="02000606030000020004" pitchFamily="2" charset="0"/>
                        </a:rPr>
                        <a:t>↓Benefits | Costs→ </a:t>
                      </a:r>
                      <a:endParaRPr lang="en-US" sz="1800" dirty="0">
                        <a:effectLst/>
                        <a:latin typeface="FreightSans Light" panose="02000606030000020004" pitchFamily="2" charset="0"/>
                        <a:ea typeface="DejaVu Sans"/>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GB" sz="1800" dirty="0">
                          <a:effectLst/>
                          <a:latin typeface="FreightSans Light" panose="02000606030000020004" pitchFamily="2" charset="0"/>
                        </a:rPr>
                        <a:t>Low</a:t>
                      </a:r>
                      <a:endParaRPr lang="en-US" sz="1800" dirty="0">
                        <a:effectLst/>
                        <a:latin typeface="FreightSans Light" panose="02000606030000020004" pitchFamily="2" charset="0"/>
                        <a:ea typeface="DejaVu Sans"/>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GB" sz="1800">
                          <a:effectLst/>
                          <a:latin typeface="FreightSans Light" panose="02000606030000020004" pitchFamily="2" charset="0"/>
                        </a:rPr>
                        <a:t>Medium</a:t>
                      </a:r>
                      <a:endParaRPr lang="en-US" sz="1800">
                        <a:effectLst/>
                        <a:latin typeface="FreightSans Light" panose="02000606030000020004" pitchFamily="2" charset="0"/>
                        <a:ea typeface="DejaVu Sans"/>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GB" sz="1800" dirty="0">
                          <a:effectLst/>
                          <a:latin typeface="FreightSans Light" panose="02000606030000020004" pitchFamily="2" charset="0"/>
                        </a:rPr>
                        <a:t>High</a:t>
                      </a:r>
                      <a:endParaRPr lang="en-US" sz="1800" dirty="0">
                        <a:effectLst/>
                        <a:latin typeface="FreightSans Light" panose="02000606030000020004" pitchFamily="2" charset="0"/>
                        <a:ea typeface="DejaVu Sans"/>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792914886"/>
                  </a:ext>
                </a:extLst>
              </a:tr>
              <a:tr h="297226">
                <a:tc>
                  <a:txBody>
                    <a:bodyPr/>
                    <a:lstStyle/>
                    <a:p>
                      <a:pPr marL="0" marR="0">
                        <a:lnSpc>
                          <a:spcPct val="107000"/>
                        </a:lnSpc>
                        <a:spcBef>
                          <a:spcPts val="0"/>
                        </a:spcBef>
                        <a:spcAft>
                          <a:spcPts val="0"/>
                        </a:spcAft>
                      </a:pPr>
                      <a:r>
                        <a:rPr lang="en-GB" sz="1800">
                          <a:effectLst/>
                          <a:latin typeface="FreightSans Light" panose="02000606030000020004" pitchFamily="2" charset="0"/>
                        </a:rPr>
                        <a:t>High</a:t>
                      </a:r>
                      <a:endParaRPr lang="en-US" sz="1800">
                        <a:effectLst/>
                        <a:latin typeface="FreightSans Light" panose="02000606030000020004" pitchFamily="2" charset="0"/>
                        <a:ea typeface="DejaVu Sans"/>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GB" sz="1800" b="1">
                          <a:effectLst/>
                          <a:latin typeface="FreightSans Light" panose="02000606030000020004" pitchFamily="2" charset="0"/>
                        </a:rPr>
                        <a:t>BEST OUTCOME</a:t>
                      </a:r>
                      <a:endParaRPr lang="en-US" sz="1800" b="1">
                        <a:effectLst/>
                        <a:latin typeface="FreightSans Light" panose="02000606030000020004" pitchFamily="2" charset="0"/>
                        <a:ea typeface="DejaVu Sans"/>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GB" sz="1800" b="1">
                          <a:effectLst/>
                          <a:latin typeface="FreightSans Light" panose="02000606030000020004" pitchFamily="2" charset="0"/>
                        </a:rPr>
                        <a:t> </a:t>
                      </a:r>
                      <a:endParaRPr lang="en-US" sz="1800" b="1">
                        <a:effectLst/>
                        <a:latin typeface="FreightSans Light" panose="02000606030000020004" pitchFamily="2" charset="0"/>
                        <a:ea typeface="DejaVu Sans"/>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GB" sz="1800" b="1">
                          <a:effectLst/>
                          <a:latin typeface="FreightSans Light" panose="02000606030000020004" pitchFamily="2" charset="0"/>
                        </a:rPr>
                        <a:t> </a:t>
                      </a:r>
                      <a:endParaRPr lang="en-US" sz="1800" b="1">
                        <a:effectLst/>
                        <a:latin typeface="FreightSans Light" panose="02000606030000020004" pitchFamily="2" charset="0"/>
                        <a:ea typeface="DejaVu Sans"/>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47929799"/>
                  </a:ext>
                </a:extLst>
              </a:tr>
              <a:tr h="297226">
                <a:tc>
                  <a:txBody>
                    <a:bodyPr/>
                    <a:lstStyle/>
                    <a:p>
                      <a:pPr marL="0" marR="0">
                        <a:lnSpc>
                          <a:spcPct val="107000"/>
                        </a:lnSpc>
                        <a:spcBef>
                          <a:spcPts val="0"/>
                        </a:spcBef>
                        <a:spcAft>
                          <a:spcPts val="0"/>
                        </a:spcAft>
                      </a:pPr>
                      <a:r>
                        <a:rPr lang="en-GB" sz="1800">
                          <a:effectLst/>
                          <a:latin typeface="FreightSans Light" panose="02000606030000020004" pitchFamily="2" charset="0"/>
                        </a:rPr>
                        <a:t>Medium</a:t>
                      </a:r>
                      <a:endParaRPr lang="en-US" sz="1800">
                        <a:effectLst/>
                        <a:latin typeface="FreightSans Light" panose="02000606030000020004" pitchFamily="2" charset="0"/>
                        <a:ea typeface="DejaVu Sans"/>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GB" sz="1800" b="1">
                          <a:effectLst/>
                          <a:latin typeface="FreightSans Light" panose="02000606030000020004" pitchFamily="2" charset="0"/>
                        </a:rPr>
                        <a:t> </a:t>
                      </a:r>
                      <a:endParaRPr lang="en-US" sz="1800" b="1">
                        <a:effectLst/>
                        <a:latin typeface="FreightSans Light" panose="02000606030000020004" pitchFamily="2" charset="0"/>
                        <a:ea typeface="DejaVu Sans"/>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GB" sz="1800" b="1">
                          <a:effectLst/>
                          <a:latin typeface="FreightSans Light" panose="02000606030000020004" pitchFamily="2" charset="0"/>
                        </a:rPr>
                        <a:t> </a:t>
                      </a:r>
                      <a:endParaRPr lang="en-US" sz="1800" b="1">
                        <a:effectLst/>
                        <a:latin typeface="FreightSans Light" panose="02000606030000020004" pitchFamily="2" charset="0"/>
                        <a:ea typeface="DejaVu Sans"/>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GB" sz="1800" b="1">
                          <a:effectLst/>
                          <a:latin typeface="FreightSans Light" panose="02000606030000020004" pitchFamily="2" charset="0"/>
                        </a:rPr>
                        <a:t> </a:t>
                      </a:r>
                      <a:endParaRPr lang="en-US" sz="1800" b="1">
                        <a:effectLst/>
                        <a:latin typeface="FreightSans Light" panose="02000606030000020004" pitchFamily="2" charset="0"/>
                        <a:ea typeface="DejaVu Sans"/>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25345350"/>
                  </a:ext>
                </a:extLst>
              </a:tr>
              <a:tr h="426948">
                <a:tc>
                  <a:txBody>
                    <a:bodyPr/>
                    <a:lstStyle/>
                    <a:p>
                      <a:pPr marL="0" marR="0">
                        <a:lnSpc>
                          <a:spcPct val="107000"/>
                        </a:lnSpc>
                        <a:spcBef>
                          <a:spcPts val="0"/>
                        </a:spcBef>
                        <a:spcAft>
                          <a:spcPts val="0"/>
                        </a:spcAft>
                      </a:pPr>
                      <a:r>
                        <a:rPr lang="en-GB" sz="1800" dirty="0">
                          <a:effectLst/>
                          <a:latin typeface="FreightSans Light" panose="02000606030000020004" pitchFamily="2" charset="0"/>
                        </a:rPr>
                        <a:t>Low</a:t>
                      </a:r>
                      <a:endParaRPr lang="en-US" sz="1800" dirty="0">
                        <a:effectLst/>
                        <a:latin typeface="FreightSans Light" panose="02000606030000020004" pitchFamily="2" charset="0"/>
                        <a:ea typeface="DejaVu Sans"/>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GB" sz="1800" b="1" dirty="0">
                          <a:effectLst/>
                          <a:latin typeface="FreightSans Light" panose="02000606030000020004" pitchFamily="2" charset="0"/>
                        </a:rPr>
                        <a:t> </a:t>
                      </a:r>
                      <a:endParaRPr lang="en-US" sz="1800" b="1" dirty="0">
                        <a:effectLst/>
                        <a:latin typeface="FreightSans Light" panose="02000606030000020004" pitchFamily="2" charset="0"/>
                        <a:ea typeface="DejaVu Sans"/>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GB" sz="1800" b="1" dirty="0">
                          <a:effectLst/>
                          <a:latin typeface="FreightSans Light" panose="02000606030000020004" pitchFamily="2" charset="0"/>
                        </a:rPr>
                        <a:t> </a:t>
                      </a:r>
                      <a:endParaRPr lang="en-US" sz="1800" b="1" dirty="0">
                        <a:effectLst/>
                        <a:latin typeface="FreightSans Light" panose="02000606030000020004" pitchFamily="2" charset="0"/>
                        <a:ea typeface="DejaVu Sans"/>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GB" sz="1800" b="1" dirty="0">
                          <a:effectLst/>
                          <a:latin typeface="FreightSans Light" panose="02000606030000020004" pitchFamily="2" charset="0"/>
                        </a:rPr>
                        <a:t>WORST OUTCOME</a:t>
                      </a:r>
                      <a:endParaRPr lang="en-US" sz="1800" b="1" dirty="0">
                        <a:effectLst/>
                        <a:latin typeface="FreightSans Light" panose="02000606030000020004" pitchFamily="2" charset="0"/>
                        <a:ea typeface="DejaVu Sans"/>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358284445"/>
                  </a:ext>
                </a:extLst>
              </a:tr>
            </a:tbl>
          </a:graphicData>
        </a:graphic>
      </p:graphicFrame>
    </p:spTree>
    <p:extLst>
      <p:ext uri="{BB962C8B-B14F-4D97-AF65-F5344CB8AC3E}">
        <p14:creationId xmlns:p14="http://schemas.microsoft.com/office/powerpoint/2010/main" val="91140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social science led framing of the climate challenge</a:t>
            </a:r>
            <a:endParaRPr lang="en-US" dirty="0"/>
          </a:p>
        </p:txBody>
      </p:sp>
      <p:sp>
        <p:nvSpPr>
          <p:cNvPr id="3" name="Content Placeholder 2"/>
          <p:cNvSpPr>
            <a:spLocks noGrp="1"/>
          </p:cNvSpPr>
          <p:nvPr>
            <p:ph idx="1"/>
          </p:nvPr>
        </p:nvSpPr>
        <p:spPr/>
        <p:txBody>
          <a:bodyPr/>
          <a:lstStyle/>
          <a:p>
            <a:pPr lvl="0"/>
            <a:r>
              <a:rPr lang="en-IN" dirty="0"/>
              <a:t>Focus on human welfare and human change.</a:t>
            </a:r>
            <a:endParaRPr lang="en-US" dirty="0"/>
          </a:p>
          <a:p>
            <a:pPr lvl="0"/>
            <a:r>
              <a:rPr lang="en-IN" dirty="0"/>
              <a:t>Examine issues of </a:t>
            </a:r>
            <a:r>
              <a:rPr lang="en-IN" dirty="0" smtClean="0"/>
              <a:t>adaptation</a:t>
            </a:r>
            <a:r>
              <a:rPr lang="en-IN" dirty="0"/>
              <a:t>, and sustainable </a:t>
            </a:r>
            <a:r>
              <a:rPr lang="en-IN" dirty="0" smtClean="0"/>
              <a:t>development in the context of the ‘most’ vulnerable.</a:t>
            </a:r>
            <a:endParaRPr lang="en-US" dirty="0"/>
          </a:p>
          <a:p>
            <a:pPr lvl="0"/>
            <a:r>
              <a:rPr lang="en-IN" dirty="0"/>
              <a:t>People as the “main event,” with climate and carbon as important dimensions in configured well-being. </a:t>
            </a:r>
            <a:endParaRPr lang="en-US" dirty="0"/>
          </a:p>
          <a:p>
            <a:endParaRPr lang="en-US" dirty="0"/>
          </a:p>
        </p:txBody>
      </p:sp>
    </p:spTree>
    <p:extLst>
      <p:ext uri="{BB962C8B-B14F-4D97-AF65-F5344CB8AC3E}">
        <p14:creationId xmlns:p14="http://schemas.microsoft.com/office/powerpoint/2010/main" val="23673330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133600" y="361648"/>
            <a:ext cx="8026400" cy="5972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718997" y="6333672"/>
            <a:ext cx="3103809" cy="646331"/>
          </a:xfrm>
          <a:prstGeom prst="rect">
            <a:avLst/>
          </a:prstGeom>
          <a:noFill/>
        </p:spPr>
        <p:txBody>
          <a:bodyPr wrap="square" rtlCol="0">
            <a:spAutoFit/>
          </a:bodyPr>
          <a:lstStyle/>
          <a:p>
            <a:r>
              <a:rPr lang="en-US" sz="3600" b="1" i="1" dirty="0" smtClean="0"/>
              <a:t>Thank You</a:t>
            </a:r>
            <a:endParaRPr lang="en-US" sz="3600" b="1" i="1" dirty="0"/>
          </a:p>
        </p:txBody>
      </p:sp>
    </p:spTree>
    <p:extLst>
      <p:ext uri="{BB962C8B-B14F-4D97-AF65-F5344CB8AC3E}">
        <p14:creationId xmlns:p14="http://schemas.microsoft.com/office/powerpoint/2010/main" val="2638979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key starting questions then become</a:t>
            </a:r>
            <a:endParaRPr lang="en-US" dirty="0"/>
          </a:p>
        </p:txBody>
      </p:sp>
      <p:sp>
        <p:nvSpPr>
          <p:cNvPr id="3" name="Content Placeholder 2"/>
          <p:cNvSpPr>
            <a:spLocks noGrp="1"/>
          </p:cNvSpPr>
          <p:nvPr>
            <p:ph idx="1"/>
          </p:nvPr>
        </p:nvSpPr>
        <p:spPr/>
        <p:txBody>
          <a:bodyPr/>
          <a:lstStyle/>
          <a:p>
            <a:pPr lvl="0"/>
            <a:r>
              <a:rPr lang="en-IN" dirty="0"/>
              <a:t>How do people live their lives in specific places?</a:t>
            </a:r>
            <a:endParaRPr lang="en-US" dirty="0"/>
          </a:p>
          <a:p>
            <a:pPr lvl="0"/>
            <a:r>
              <a:rPr lang="en-IN" dirty="0"/>
              <a:t>How are people-centric systems interacting with political, environmental and cultural issues?</a:t>
            </a:r>
            <a:endParaRPr lang="en-US" dirty="0"/>
          </a:p>
          <a:p>
            <a:pPr lvl="0"/>
            <a:r>
              <a:rPr lang="en-IN" dirty="0"/>
              <a:t>What roles do carbon and climate play in complex social-economic systems? </a:t>
            </a:r>
            <a:endParaRPr lang="en-US" dirty="0"/>
          </a:p>
          <a:p>
            <a:pPr lvl="0"/>
            <a:r>
              <a:rPr lang="en-IN" dirty="0"/>
              <a:t>What are the resource needs and how well are those needs being met?</a:t>
            </a:r>
            <a:endParaRPr lang="en-US" dirty="0"/>
          </a:p>
          <a:p>
            <a:pPr lvl="0"/>
            <a:r>
              <a:rPr lang="en-IN" dirty="0"/>
              <a:t>Why and how decisions are made that have resource-centric consequences?</a:t>
            </a:r>
            <a:endParaRPr lang="en-US" dirty="0"/>
          </a:p>
          <a:p>
            <a:endParaRPr lang="en-US" dirty="0"/>
          </a:p>
        </p:txBody>
      </p:sp>
    </p:spTree>
    <p:extLst>
      <p:ext uri="{BB962C8B-B14F-4D97-AF65-F5344CB8AC3E}">
        <p14:creationId xmlns:p14="http://schemas.microsoft.com/office/powerpoint/2010/main" val="4040179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critical next-generation questions should be human-centred </a:t>
            </a:r>
            <a:endParaRPr lang="en-US" dirty="0"/>
          </a:p>
        </p:txBody>
      </p:sp>
      <p:sp>
        <p:nvSpPr>
          <p:cNvPr id="3" name="Content Placeholder 2"/>
          <p:cNvSpPr>
            <a:spLocks noGrp="1"/>
          </p:cNvSpPr>
          <p:nvPr>
            <p:ph idx="1"/>
          </p:nvPr>
        </p:nvSpPr>
        <p:spPr/>
        <p:txBody>
          <a:bodyPr>
            <a:normAutofit/>
          </a:bodyPr>
          <a:lstStyle/>
          <a:p>
            <a:pPr lvl="0"/>
            <a:r>
              <a:rPr lang="en-IN" sz="3600" dirty="0"/>
              <a:t>Why and how do people change how they live and </a:t>
            </a:r>
            <a:endParaRPr lang="en-IN" sz="3600" dirty="0" smtClean="0"/>
          </a:p>
          <a:p>
            <a:pPr lvl="0"/>
            <a:r>
              <a:rPr lang="en-IN" sz="3600" dirty="0" smtClean="0"/>
              <a:t>Why and how do people arrange </a:t>
            </a:r>
            <a:r>
              <a:rPr lang="en-IN" sz="3600" dirty="0"/>
              <a:t>their lives where they live?</a:t>
            </a:r>
            <a:endParaRPr lang="en-US" sz="3600" dirty="0"/>
          </a:p>
          <a:p>
            <a:pPr lvl="0"/>
            <a:r>
              <a:rPr lang="en-IN" sz="3600" dirty="0"/>
              <a:t>What is the climate dimension?</a:t>
            </a:r>
            <a:endParaRPr lang="en-US" sz="3600" dirty="0"/>
          </a:p>
          <a:p>
            <a:endParaRPr lang="en-US" sz="3600" dirty="0"/>
          </a:p>
        </p:txBody>
      </p:sp>
    </p:spTree>
    <p:extLst>
      <p:ext uri="{BB962C8B-B14F-4D97-AF65-F5344CB8AC3E}">
        <p14:creationId xmlns:p14="http://schemas.microsoft.com/office/powerpoint/2010/main" val="1915184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interesting turn in the discourse of climate risk planning in urban areas </a:t>
            </a:r>
          </a:p>
        </p:txBody>
      </p:sp>
      <p:sp>
        <p:nvSpPr>
          <p:cNvPr id="3" name="Content Placeholder 2"/>
          <p:cNvSpPr>
            <a:spLocks noGrp="1"/>
          </p:cNvSpPr>
          <p:nvPr>
            <p:ph idx="1"/>
          </p:nvPr>
        </p:nvSpPr>
        <p:spPr/>
        <p:txBody>
          <a:bodyPr>
            <a:normAutofit fontScale="85000" lnSpcReduction="10000"/>
          </a:bodyPr>
          <a:lstStyle/>
          <a:p>
            <a:pPr lvl="0"/>
            <a:r>
              <a:rPr lang="en-US" dirty="0"/>
              <a:t>City governments face new obligations to address climatic risks. Most claim that they lack funding, resources, knowledge and capacities to do so, which may be correct in the context of developing countries.</a:t>
            </a:r>
          </a:p>
          <a:p>
            <a:pPr lvl="0"/>
            <a:r>
              <a:rPr lang="en-US" dirty="0"/>
              <a:t>All four aspects of risk-response framework: climate mitigation, adaptation, poverty reduction and disaster risk reduction, seek to reduce risk. Although they may highlight different risks, the challenge is in identifying overlaps and maintaining continuity between short-term and long-term time frames.</a:t>
            </a:r>
          </a:p>
          <a:p>
            <a:pPr lvl="0"/>
            <a:r>
              <a:rPr lang="en-US" dirty="0"/>
              <a:t> All four aspects include as a priority - attention to vulnerable populations and measures that can be identified to reduce or remove the risks they face. </a:t>
            </a:r>
          </a:p>
          <a:p>
            <a:pPr lvl="0"/>
            <a:r>
              <a:rPr lang="en-US" dirty="0"/>
              <a:t>What is more difficult is to know how to assess and rank priorities. But it is recognizable that priorities need to be influenced by the needs and demands of those who are most at risk &amp; they need to be supported by good local information (including climate information). </a:t>
            </a:r>
          </a:p>
          <a:p>
            <a:endParaRPr lang="en-US" dirty="0"/>
          </a:p>
        </p:txBody>
      </p:sp>
    </p:spTree>
    <p:extLst>
      <p:ext uri="{BB962C8B-B14F-4D97-AF65-F5344CB8AC3E}">
        <p14:creationId xmlns:p14="http://schemas.microsoft.com/office/powerpoint/2010/main" val="5644077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multi-level urban climate change risk management framework </a:t>
            </a:r>
          </a:p>
        </p:txBody>
      </p:sp>
      <p:sp>
        <p:nvSpPr>
          <p:cNvPr id="3" name="Content Placeholder 2"/>
          <p:cNvSpPr>
            <a:spLocks noGrp="1"/>
          </p:cNvSpPr>
          <p:nvPr>
            <p:ph idx="1"/>
          </p:nvPr>
        </p:nvSpPr>
        <p:spPr/>
        <p:txBody>
          <a:bodyPr>
            <a:normAutofit fontScale="70000" lnSpcReduction="20000"/>
          </a:bodyPr>
          <a:lstStyle/>
          <a:p>
            <a:pPr lvl="0"/>
            <a:r>
              <a:rPr lang="en-US" dirty="0"/>
              <a:t>Link urban renewal and development with short- and medium-term hazard risk reduction and, further, to climate adaptation.</a:t>
            </a:r>
          </a:p>
          <a:p>
            <a:pPr lvl="0"/>
            <a:r>
              <a:rPr lang="en-US" dirty="0"/>
              <a:t>Re-examine city development plans that attempt to link a long-term vision for urban development with an action plan for infrastructure upgrading, poverty reduction and better governance.</a:t>
            </a:r>
          </a:p>
          <a:p>
            <a:pPr lvl="0"/>
            <a:r>
              <a:rPr lang="en-US" dirty="0"/>
              <a:t>Development of public entitlements and service delivery to the poor and vulnerable to ensure that existing asymmetries and structural vulnerabilities are addressed. </a:t>
            </a:r>
          </a:p>
          <a:p>
            <a:pPr lvl="0"/>
            <a:r>
              <a:rPr lang="en-US" dirty="0"/>
              <a:t>Appropriate Urban platform to enable multi-stakeholder engagement with strategic risk sharing and adaptation to create appropriate ﬁscal and ﬁnancial incentives for adaptation linked to neighborhood-led processes, especially in informal settlements.</a:t>
            </a:r>
          </a:p>
          <a:p>
            <a:pPr lvl="0"/>
            <a:r>
              <a:rPr lang="en-US" dirty="0"/>
              <a:t>Politically mandated city adaptation program of actions linked to private sector and community-led adaptation.</a:t>
            </a:r>
          </a:p>
          <a:p>
            <a:pPr lvl="0"/>
            <a:r>
              <a:rPr lang="en-US" dirty="0"/>
              <a:t>Strengthening regional rural–urban linkages-the risks to which cities and their countryside are exposed need to be addressed together, by integrating climate change-related adaptation into regional and Urban sectoral and investment planning</a:t>
            </a:r>
          </a:p>
          <a:p>
            <a:pPr lvl="0"/>
            <a:r>
              <a:rPr lang="en-US" b="1" dirty="0"/>
              <a:t>Relocation and rehabilitation- Relocation should emerge as a policy option only after all other options have failed. </a:t>
            </a:r>
            <a:endParaRPr lang="en-US" dirty="0"/>
          </a:p>
          <a:p>
            <a:endParaRPr lang="en-US" dirty="0"/>
          </a:p>
        </p:txBody>
      </p:sp>
    </p:spTree>
    <p:extLst>
      <p:ext uri="{BB962C8B-B14F-4D97-AF65-F5344CB8AC3E}">
        <p14:creationId xmlns:p14="http://schemas.microsoft.com/office/powerpoint/2010/main" val="625290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30426"/>
            <a:ext cx="12192000" cy="830997"/>
          </a:xfrm>
          <a:prstGeom prst="rect">
            <a:avLst/>
          </a:prstGeom>
          <a:noFill/>
        </p:spPr>
        <p:txBody>
          <a:bodyPr wrap="square" rtlCol="0">
            <a:spAutoFit/>
          </a:bodyPr>
          <a:lstStyle/>
          <a:p>
            <a:r>
              <a:rPr lang="en-IN" sz="4800" b="1" dirty="0" smtClean="0">
                <a:solidFill>
                  <a:srgbClr val="2C705B"/>
                </a:solidFill>
              </a:rPr>
              <a:t>Characterizing Urban Risk</a:t>
            </a:r>
            <a:endParaRPr lang="en-GB" sz="4800" b="1" dirty="0">
              <a:solidFill>
                <a:srgbClr val="2C705B"/>
              </a:solidFill>
            </a:endParaRPr>
          </a:p>
        </p:txBody>
      </p:sp>
      <p:sp>
        <p:nvSpPr>
          <p:cNvPr id="5" name="Rectangle 4"/>
          <p:cNvSpPr/>
          <p:nvPr/>
        </p:nvSpPr>
        <p:spPr>
          <a:xfrm>
            <a:off x="101600" y="1110865"/>
            <a:ext cx="12090400" cy="3970318"/>
          </a:xfrm>
          <a:prstGeom prst="rect">
            <a:avLst/>
          </a:prstGeom>
        </p:spPr>
        <p:txBody>
          <a:bodyPr wrap="square">
            <a:spAutoFit/>
          </a:bodyPr>
          <a:lstStyle/>
          <a:p>
            <a:pPr marL="380990" indent="-380990">
              <a:lnSpc>
                <a:spcPct val="150000"/>
              </a:lnSpc>
              <a:buFont typeface="Arial" pitchFamily="34" charset="0"/>
              <a:buChar char="•"/>
            </a:pPr>
            <a:r>
              <a:rPr lang="en-IN" sz="2400" i="1" dirty="0"/>
              <a:t>Cities agglomerate people and economic output in small geographic areas. </a:t>
            </a:r>
          </a:p>
          <a:p>
            <a:pPr marL="380990" indent="-380990">
              <a:lnSpc>
                <a:spcPct val="150000"/>
              </a:lnSpc>
              <a:buFont typeface="Arial" pitchFamily="34" charset="0"/>
              <a:buChar char="•"/>
            </a:pPr>
            <a:r>
              <a:rPr lang="en-IN" sz="2400" i="1" dirty="0" smtClean="0"/>
              <a:t>Growing </a:t>
            </a:r>
            <a:r>
              <a:rPr lang="en-IN" sz="2400" i="1" dirty="0"/>
              <a:t>poverty and vulnerabilities in cities.</a:t>
            </a:r>
          </a:p>
          <a:p>
            <a:pPr marL="380990" indent="-380990">
              <a:lnSpc>
                <a:spcPct val="150000"/>
              </a:lnSpc>
              <a:buFont typeface="Arial" pitchFamily="34" charset="0"/>
              <a:buChar char="•"/>
            </a:pPr>
            <a:r>
              <a:rPr lang="en-IN" sz="2400" i="1" dirty="0"/>
              <a:t>Higher built and other physical and financial assets in urban areas per household than in rural areas</a:t>
            </a:r>
            <a:r>
              <a:rPr lang="en-IN" sz="2400" dirty="0"/>
              <a:t>. </a:t>
            </a:r>
            <a:endParaRPr lang="en-GB" sz="2400" dirty="0"/>
          </a:p>
          <a:p>
            <a:pPr marL="380990" indent="-380990">
              <a:lnSpc>
                <a:spcPct val="150000"/>
              </a:lnSpc>
              <a:buFont typeface="Arial" pitchFamily="34" charset="0"/>
              <a:buChar char="•"/>
            </a:pPr>
            <a:r>
              <a:rPr lang="en-IN" sz="2400" i="1" dirty="0"/>
              <a:t>Growing extensive risks in cities.</a:t>
            </a:r>
          </a:p>
          <a:p>
            <a:pPr marL="380990" indent="-380990">
              <a:lnSpc>
                <a:spcPct val="150000"/>
              </a:lnSpc>
              <a:buFont typeface="Arial" pitchFamily="34" charset="0"/>
              <a:buChar char="•"/>
            </a:pPr>
            <a:r>
              <a:rPr lang="en-IN" sz="2400" i="1" dirty="0"/>
              <a:t>Urban areas also engines of greater pollution and heat island effects. </a:t>
            </a:r>
            <a:endParaRPr lang="en-GB" sz="2400" dirty="0"/>
          </a:p>
          <a:p>
            <a:pPr marL="380990" indent="-380990">
              <a:lnSpc>
                <a:spcPct val="150000"/>
              </a:lnSpc>
              <a:buFont typeface="Arial" pitchFamily="34" charset="0"/>
              <a:buChar char="•"/>
            </a:pPr>
            <a:r>
              <a:rPr lang="en-IN" sz="2400" i="1" dirty="0" smtClean="0"/>
              <a:t>Changing demography: High </a:t>
            </a:r>
            <a:r>
              <a:rPr lang="en-IN" sz="2400" i="1" dirty="0"/>
              <a:t>Distress migration from rural to urban. </a:t>
            </a:r>
            <a:endParaRPr lang="en-GB" sz="2400" dirty="0"/>
          </a:p>
        </p:txBody>
      </p:sp>
    </p:spTree>
    <p:extLst>
      <p:ext uri="{BB962C8B-B14F-4D97-AF65-F5344CB8AC3E}">
        <p14:creationId xmlns:p14="http://schemas.microsoft.com/office/powerpoint/2010/main" val="3415784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30425"/>
            <a:ext cx="12192000" cy="830997"/>
          </a:xfrm>
          <a:prstGeom prst="rect">
            <a:avLst/>
          </a:prstGeom>
          <a:noFill/>
        </p:spPr>
        <p:txBody>
          <a:bodyPr wrap="square" rtlCol="0">
            <a:spAutoFit/>
          </a:bodyPr>
          <a:lstStyle/>
          <a:p>
            <a:r>
              <a:rPr lang="en-IN" sz="4800" b="1" dirty="0">
                <a:solidFill>
                  <a:srgbClr val="2C705B"/>
                </a:solidFill>
              </a:rPr>
              <a:t>Where is Risk concentrated in India?</a:t>
            </a:r>
          </a:p>
        </p:txBody>
      </p:sp>
      <p:sp>
        <p:nvSpPr>
          <p:cNvPr id="5" name="TextBox 4"/>
          <p:cNvSpPr txBox="1"/>
          <p:nvPr/>
        </p:nvSpPr>
        <p:spPr>
          <a:xfrm>
            <a:off x="0" y="1097017"/>
            <a:ext cx="12192000" cy="4812023"/>
          </a:xfrm>
          <a:prstGeom prst="rect">
            <a:avLst/>
          </a:prstGeom>
          <a:noFill/>
        </p:spPr>
        <p:txBody>
          <a:bodyPr wrap="square" rtlCol="0">
            <a:spAutoFit/>
          </a:bodyPr>
          <a:lstStyle/>
          <a:p>
            <a:r>
              <a:rPr lang="en-US" sz="2667" dirty="0"/>
              <a:t>Concentration of </a:t>
            </a:r>
            <a:r>
              <a:rPr lang="en-US" sz="2667" b="1" dirty="0"/>
              <a:t>Exposure</a:t>
            </a:r>
            <a:r>
              <a:rPr lang="en-US" sz="2667" dirty="0"/>
              <a:t> </a:t>
            </a:r>
          </a:p>
          <a:p>
            <a:r>
              <a:rPr lang="en-US" sz="2400" dirty="0">
                <a:solidFill>
                  <a:srgbClr val="67A884"/>
                </a:solidFill>
              </a:rPr>
              <a:t>&gt; Concentration of People, Systems and Economy = Population Density</a:t>
            </a:r>
          </a:p>
          <a:p>
            <a:endParaRPr lang="en-US" sz="2667" dirty="0"/>
          </a:p>
          <a:p>
            <a:r>
              <a:rPr lang="en-US" sz="2667" dirty="0"/>
              <a:t>Concentration of </a:t>
            </a:r>
            <a:r>
              <a:rPr lang="en-US" sz="2667" b="1" dirty="0"/>
              <a:t>Hazards</a:t>
            </a:r>
            <a:r>
              <a:rPr lang="en-US" sz="2667" dirty="0"/>
              <a:t> </a:t>
            </a:r>
          </a:p>
          <a:p>
            <a:r>
              <a:rPr lang="en-US" sz="2400" dirty="0">
                <a:solidFill>
                  <a:srgbClr val="67A884"/>
                </a:solidFill>
              </a:rPr>
              <a:t>&gt; Intensity and Frequency of Key Hazards = Droughts, Floods (Pluvial and Fluvial), Cyclones, Landslides (due to precipitation or earthquake), Tsunamis, Earthquakes. </a:t>
            </a:r>
          </a:p>
          <a:p>
            <a:endParaRPr lang="en-US" sz="2667" dirty="0"/>
          </a:p>
          <a:p>
            <a:r>
              <a:rPr lang="en-US" sz="2667" dirty="0"/>
              <a:t>Concentration of </a:t>
            </a:r>
            <a:r>
              <a:rPr lang="en-US" sz="2667" b="1" dirty="0"/>
              <a:t>Vulnerability</a:t>
            </a:r>
            <a:r>
              <a:rPr lang="en-US" sz="2667" dirty="0"/>
              <a:t> </a:t>
            </a:r>
          </a:p>
          <a:p>
            <a:r>
              <a:rPr lang="en-US" sz="2400" dirty="0">
                <a:solidFill>
                  <a:srgbClr val="67A884"/>
                </a:solidFill>
              </a:rPr>
              <a:t>&gt; Quality of Built, Economic and Social Environment</a:t>
            </a:r>
          </a:p>
          <a:p>
            <a:endParaRPr lang="en-US" sz="2667" dirty="0"/>
          </a:p>
          <a:p>
            <a:r>
              <a:rPr lang="en-US" sz="2667" dirty="0"/>
              <a:t>Provision of </a:t>
            </a:r>
            <a:r>
              <a:rPr lang="en-US" sz="2667" b="1" dirty="0"/>
              <a:t>Capacities</a:t>
            </a:r>
            <a:r>
              <a:rPr lang="en-US" sz="2667" dirty="0"/>
              <a:t> </a:t>
            </a:r>
          </a:p>
          <a:p>
            <a:r>
              <a:rPr lang="en-US" sz="2400" dirty="0">
                <a:solidFill>
                  <a:srgbClr val="67A884"/>
                </a:solidFill>
              </a:rPr>
              <a:t>&gt; Quality of Planning and Institutional Systems</a:t>
            </a:r>
            <a:endParaRPr lang="en-US" sz="2667" dirty="0">
              <a:solidFill>
                <a:srgbClr val="67A884"/>
              </a:solidFill>
            </a:endParaRPr>
          </a:p>
        </p:txBody>
      </p:sp>
    </p:spTree>
    <p:extLst>
      <p:ext uri="{BB962C8B-B14F-4D97-AF65-F5344CB8AC3E}">
        <p14:creationId xmlns:p14="http://schemas.microsoft.com/office/powerpoint/2010/main" val="31356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01863" y="328058"/>
            <a:ext cx="3790139" cy="666786"/>
          </a:xfrm>
          <a:prstGeom prst="rect">
            <a:avLst/>
          </a:prstGeom>
        </p:spPr>
        <p:txBody>
          <a:bodyPr wrap="square">
            <a:spAutoFit/>
          </a:bodyPr>
          <a:lstStyle/>
          <a:p>
            <a:pPr algn="ctr"/>
            <a:r>
              <a:rPr lang="en-US" sz="3733" b="1" dirty="0">
                <a:solidFill>
                  <a:srgbClr val="2C705B"/>
                </a:solidFill>
              </a:rPr>
              <a:t>Composite Risk</a:t>
            </a:r>
          </a:p>
        </p:txBody>
      </p:sp>
      <p:pic>
        <p:nvPicPr>
          <p:cNvPr id="5" name="Picture 18" descr="C:\Users\IIHS\Google Drive\Practice\1_RF\WORK\CC+DRR\Resilience Frame\WORK\Hazard Maps\March 2014\Top 100.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10" y="319591"/>
            <a:ext cx="8446761" cy="59740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569974" y="990600"/>
            <a:ext cx="3453916" cy="1323632"/>
          </a:xfrm>
          <a:prstGeom prst="rect">
            <a:avLst/>
          </a:prstGeom>
          <a:noFill/>
        </p:spPr>
        <p:txBody>
          <a:bodyPr wrap="square" rtlCol="0">
            <a:spAutoFit/>
          </a:bodyPr>
          <a:lstStyle/>
          <a:p>
            <a:pPr algn="ctr"/>
            <a:r>
              <a:rPr lang="en-US" sz="2667" dirty="0">
                <a:solidFill>
                  <a:srgbClr val="2C705B"/>
                </a:solidFill>
              </a:rPr>
              <a:t>100 Cities with highest composite risk</a:t>
            </a:r>
          </a:p>
          <a:p>
            <a:pPr algn="ctr"/>
            <a:r>
              <a:rPr lang="en-US" sz="2667" u="sng" dirty="0">
                <a:solidFill>
                  <a:srgbClr val="2C705B"/>
                </a:solidFill>
              </a:rPr>
              <a:t>H x V x E</a:t>
            </a:r>
            <a:endParaRPr lang="en-GB" sz="2667" u="sng" dirty="0">
              <a:solidFill>
                <a:srgbClr val="2C705B"/>
              </a:solidFill>
            </a:endParaRPr>
          </a:p>
        </p:txBody>
      </p:sp>
      <p:sp>
        <p:nvSpPr>
          <p:cNvPr id="7" name="TextBox 6"/>
          <p:cNvSpPr txBox="1"/>
          <p:nvPr/>
        </p:nvSpPr>
        <p:spPr>
          <a:xfrm>
            <a:off x="8565137" y="1498601"/>
            <a:ext cx="3453916" cy="1200521"/>
          </a:xfrm>
          <a:prstGeom prst="rect">
            <a:avLst/>
          </a:prstGeom>
          <a:noFill/>
        </p:spPr>
        <p:txBody>
          <a:bodyPr wrap="square" rtlCol="0">
            <a:spAutoFit/>
          </a:bodyPr>
          <a:lstStyle/>
          <a:p>
            <a:pPr algn="ctr"/>
            <a:endParaRPr lang="en-US" sz="1867" dirty="0">
              <a:solidFill>
                <a:srgbClr val="2C705B"/>
              </a:solidFill>
            </a:endParaRPr>
          </a:p>
          <a:p>
            <a:pPr algn="ctr"/>
            <a:endParaRPr lang="en-US" sz="2667" dirty="0">
              <a:solidFill>
                <a:srgbClr val="2C705B"/>
              </a:solidFill>
            </a:endParaRPr>
          </a:p>
          <a:p>
            <a:pPr algn="ctr"/>
            <a:r>
              <a:rPr lang="en-US" sz="2667" dirty="0">
                <a:solidFill>
                  <a:srgbClr val="2C705B"/>
                </a:solidFill>
              </a:rPr>
              <a:t>C</a:t>
            </a:r>
            <a:endParaRPr lang="en-GB" sz="2667" dirty="0">
              <a:solidFill>
                <a:srgbClr val="2C705B"/>
              </a:solidFill>
            </a:endParaRPr>
          </a:p>
        </p:txBody>
      </p:sp>
      <p:sp>
        <p:nvSpPr>
          <p:cNvPr id="8" name="TextBox 7"/>
          <p:cNvSpPr txBox="1"/>
          <p:nvPr/>
        </p:nvSpPr>
        <p:spPr>
          <a:xfrm>
            <a:off x="8534399" y="2729707"/>
            <a:ext cx="3453916" cy="3416320"/>
          </a:xfrm>
          <a:prstGeom prst="rect">
            <a:avLst/>
          </a:prstGeom>
          <a:noFill/>
        </p:spPr>
        <p:txBody>
          <a:bodyPr wrap="square" rtlCol="0">
            <a:spAutoFit/>
          </a:bodyPr>
          <a:lstStyle/>
          <a:p>
            <a:pPr algn="ctr"/>
            <a:r>
              <a:rPr lang="en-US" sz="2400" b="1" dirty="0">
                <a:solidFill>
                  <a:srgbClr val="2C705B"/>
                </a:solidFill>
              </a:rPr>
              <a:t>Most of these are in the more populated states of UP, Bihar&amp; West Bengal, poorer states of Madhya Pradesh and Orissa other than those in the Indo-</a:t>
            </a:r>
            <a:r>
              <a:rPr lang="en-US" sz="2400" b="1" dirty="0" err="1">
                <a:solidFill>
                  <a:srgbClr val="2C705B"/>
                </a:solidFill>
              </a:rPr>
              <a:t>Gangetic</a:t>
            </a:r>
            <a:r>
              <a:rPr lang="en-US" sz="2400" b="1" dirty="0">
                <a:solidFill>
                  <a:srgbClr val="2C705B"/>
                </a:solidFill>
              </a:rPr>
              <a:t> plains, Himalayan range or coastal India</a:t>
            </a:r>
            <a:endParaRPr lang="en-GB" sz="2400" u="sng" dirty="0">
              <a:solidFill>
                <a:srgbClr val="2C705B"/>
              </a:solidFill>
            </a:endParaRPr>
          </a:p>
        </p:txBody>
      </p:sp>
    </p:spTree>
    <p:extLst>
      <p:ext uri="{BB962C8B-B14F-4D97-AF65-F5344CB8AC3E}">
        <p14:creationId xmlns:p14="http://schemas.microsoft.com/office/powerpoint/2010/main" val="990138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914</Words>
  <Application>Microsoft Office PowerPoint</Application>
  <PresentationFormat>Custom</PresentationFormat>
  <Paragraphs>97</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Climate Change &amp; Urban Planning  </vt:lpstr>
      <vt:lpstr>nature of the “challenge”</vt:lpstr>
      <vt:lpstr>key starting questions then become</vt:lpstr>
      <vt:lpstr>critical next-generation questions should be human-centred </vt:lpstr>
      <vt:lpstr>interesting turn in the discourse of climate risk planning in urban areas </vt:lpstr>
      <vt:lpstr>multi-level urban climate change risk management framework </vt:lpstr>
      <vt:lpstr>PowerPoint Presentation</vt:lpstr>
      <vt:lpstr>PowerPoint Presentation</vt:lpstr>
      <vt:lpstr>PowerPoint Presentation</vt:lpstr>
      <vt:lpstr>An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science led framing of the climate challenge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Teja Malladi</dc:creator>
  <cp:lastModifiedBy>iitm</cp:lastModifiedBy>
  <cp:revision>24</cp:revision>
  <dcterms:created xsi:type="dcterms:W3CDTF">2016-08-12T01:07:07Z</dcterms:created>
  <dcterms:modified xsi:type="dcterms:W3CDTF">2017-03-08T05:44:39Z</dcterms:modified>
</cp:coreProperties>
</file>